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65" r:id="rId4"/>
    <p:sldId id="258" r:id="rId5"/>
    <p:sldId id="259" r:id="rId6"/>
    <p:sldId id="263" r:id="rId7"/>
    <p:sldId id="260" r:id="rId8"/>
    <p:sldId id="261" r:id="rId9"/>
    <p:sldId id="267" r:id="rId10"/>
    <p:sldId id="262" r:id="rId11"/>
    <p:sldId id="269" r:id="rId12"/>
    <p:sldId id="266" r:id="rId13"/>
    <p:sldId id="270" r:id="rId14"/>
    <p:sldId id="26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366C"/>
    <a:srgbClr val="60B4D6"/>
    <a:srgbClr val="00DAF1"/>
    <a:srgbClr val="57AFCE"/>
    <a:srgbClr val="4C9BFF"/>
    <a:srgbClr val="E7F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93"/>
    <p:restoredTop sz="94635"/>
  </p:normalViewPr>
  <p:slideViewPr>
    <p:cSldViewPr snapToGrid="0" snapToObjects="1">
      <p:cViewPr>
        <p:scale>
          <a:sx n="95" d="100"/>
          <a:sy n="95" d="100"/>
        </p:scale>
        <p:origin x="43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CA434-BDA3-7940-A4F6-AF1CEBBE3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41FFD02-3ECE-704C-A41E-C299DF1FA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35AD0B-BD4A-AB49-BB95-3A8FEAD42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DFB8-6F2D-F345-BDA2-8A5505B9ACC5}" type="datetimeFigureOut">
              <a:rPr lang="ru-RU" smtClean="0"/>
              <a:t>13.07.2021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A749BC-178E-B942-B73D-E52A0329E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99F0A1-67E0-B142-8842-67E0D4A9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BCEDC-D828-D045-A94E-DA72075232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576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3D3834-E007-9944-B3ED-DED5D4DAA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3A813B9-3292-5344-B04F-C5BD1A8DD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5C144D-931A-6E43-849D-86E01F062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DFB8-6F2D-F345-BDA2-8A5505B9ACC5}" type="datetimeFigureOut">
              <a:rPr lang="ru-RU" smtClean="0"/>
              <a:t>13.07.2021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7291F5-4184-A545-B6C6-7D63533B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F1AD71-FEE4-3A4D-B302-3166F82F9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BCEDC-D828-D045-A94E-DA72075232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630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BCAA44A-ED7D-E44F-A9FC-57C99AB19F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2286085-B45D-8544-BFFB-90B42A83C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2150D4-40E1-4244-909E-92F24E082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DFB8-6F2D-F345-BDA2-8A5505B9ACC5}" type="datetimeFigureOut">
              <a:rPr lang="ru-RU" smtClean="0"/>
              <a:t>13.07.2021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8D54A3-9A2F-DC47-9B37-D6DB6C466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CA6492-900E-5C43-A2B6-05519923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BCEDC-D828-D045-A94E-DA72075232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730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912322-2147-E941-89D8-94C131C3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2DDA53-DC75-1148-8964-3E13E856D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B7CA0F-C83B-174B-9FD1-8B9A00694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DFB8-6F2D-F345-BDA2-8A5505B9ACC5}" type="datetimeFigureOut">
              <a:rPr lang="ru-RU" smtClean="0"/>
              <a:t>13.07.2021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540F16-9019-214A-AF84-86111B6F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13E560-B55E-094B-9DF7-DB4E45EFB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BCEDC-D828-D045-A94E-DA72075232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249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36065B-73A5-7049-8A78-2103A083F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B10247-8FED-5144-B9C6-F97EFA55B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E19145-E2DB-8C43-A131-F034E6B77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DFB8-6F2D-F345-BDA2-8A5505B9ACC5}" type="datetimeFigureOut">
              <a:rPr lang="ru-RU" smtClean="0"/>
              <a:t>13.07.2021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0FDD47-9F45-6F4E-9ABE-1394AF4C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8667CD-5892-9849-AE49-C6C10969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BCEDC-D828-D045-A94E-DA72075232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02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AEE19-E93B-BA45-9E22-390F17B22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3DAD39-F494-E645-9EE5-301300E65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7CB928-D6D0-E241-A2D4-DA8058297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B539F4-FA0D-6140-B87E-0B208D3CD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DFB8-6F2D-F345-BDA2-8A5505B9ACC5}" type="datetimeFigureOut">
              <a:rPr lang="ru-RU" smtClean="0"/>
              <a:t>13.07.2021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A91AA2-46A2-5A41-AD47-EA58F32DC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60AB21-3FDB-1E4B-AC1A-38824CD56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BCEDC-D828-D045-A94E-DA72075232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7077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18AFED-EECC-C64D-8C71-3C5055CF1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DB9E8D-4A9D-5A40-8EE6-E8ABE1F3B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B92496-FFA0-0D4C-9CAD-B4A5C6226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E8D51C-97BE-2A4E-A1AD-3FCA39917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842C655-3399-B64D-8931-7DFA846BD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20EA90E-2902-D54F-9F25-388EED0FD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DFB8-6F2D-F345-BDA2-8A5505B9ACC5}" type="datetimeFigureOut">
              <a:rPr lang="ru-RU" smtClean="0"/>
              <a:t>13.07.2021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745BAFA-33FD-1841-BBCD-4775EFC26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A9B232B-431E-D945-A344-686F8969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BCEDC-D828-D045-A94E-DA72075232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594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208D5-D3DB-F84A-BF7A-DA905072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D127E2-3609-F64E-B8DA-A9F45B97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DFB8-6F2D-F345-BDA2-8A5505B9ACC5}" type="datetimeFigureOut">
              <a:rPr lang="ru-RU" smtClean="0"/>
              <a:t>13.07.2021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EA54AD3-41EF-DB42-961E-B84F32F4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FF7C84-39C2-1942-A089-55925B0A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BCEDC-D828-D045-A94E-DA72075232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227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FB90A09-1106-DA4D-9344-870433D7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DFB8-6F2D-F345-BDA2-8A5505B9ACC5}" type="datetimeFigureOut">
              <a:rPr lang="ru-RU" smtClean="0"/>
              <a:t>13.07.2021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A906DFE-1588-F349-BE4A-5BB4A4E61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1B2D76-9614-6B4D-9426-C5D6D724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BCEDC-D828-D045-A94E-DA72075232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928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5051C-B666-7B42-8755-0AC8535A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943B9-DF09-2A4D-8719-CBA7AEB97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1D906C-1E69-8D47-8533-54C3E9607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D30225-353C-CF4F-AABB-7C936D5B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DFB8-6F2D-F345-BDA2-8A5505B9ACC5}" type="datetimeFigureOut">
              <a:rPr lang="ru-RU" smtClean="0"/>
              <a:t>13.07.2021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23A773-5F31-D04C-AC2D-2AF7ED5E9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30A5EF-EA30-2D4F-A983-4AA63872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BCEDC-D828-D045-A94E-DA72075232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193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8AF141-DC60-2546-A24E-4993484E7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C8B3066-0B2E-2D4F-A225-29A3720F5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03DC96-E403-6443-B354-CC8CA72B4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642961-A307-6D4D-AAC0-988E30881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DFB8-6F2D-F345-BDA2-8A5505B9ACC5}" type="datetimeFigureOut">
              <a:rPr lang="ru-RU" smtClean="0"/>
              <a:t>13.07.2021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4DC35E-EB80-D542-AEE7-4A846E06E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BE0C7C-A8C6-6849-89F7-C329614E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BCEDC-D828-D045-A94E-DA72075232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451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1DCE7-D8B3-244D-8D3D-B5D4C0412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CCFF02-A0B5-B449-8CC7-7B340C421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EE4FD2-B158-F649-986F-285D0A046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6DFB8-6F2D-F345-BDA2-8A5505B9ACC5}" type="datetimeFigureOut">
              <a:rPr lang="ru-RU" smtClean="0"/>
              <a:t>13.07.2021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357134-5F40-984F-9E95-510A27CC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A1B42D-DA79-F340-A531-03A824284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BCEDC-D828-D045-A94E-DA72075232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3260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utomating Banking: 3 RPA Use Cases in Finance">
            <a:extLst>
              <a:ext uri="{FF2B5EF4-FFF2-40B4-BE49-F238E27FC236}">
                <a16:creationId xmlns:a16="http://schemas.microsoft.com/office/drawing/2014/main" id="{4A54FDD0-F70B-CA40-840E-33D39C664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1" b="9231"/>
          <a:stretch/>
        </p:blipFill>
        <p:spPr bwMode="auto">
          <a:xfrm>
            <a:off x="2879766" y="2945080"/>
            <a:ext cx="6432468" cy="374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3342134-28E9-6C47-B542-65566D2A69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Автоматизация процесса "Получение кредита в банке"</a:t>
            </a:r>
            <a:br>
              <a:rPr lang="ru-RU" b="1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602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A3F07-E7A6-4845-91B2-34415056C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52" y="363023"/>
            <a:ext cx="4847390" cy="294412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431F7AB-29BD-1E45-B21D-560DFC16B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333" y="3428998"/>
            <a:ext cx="4935115" cy="3054355"/>
          </a:xfrm>
          <a:prstGeom prst="rect">
            <a:avLst/>
          </a:prstGeom>
        </p:spPr>
      </p:pic>
      <p:sp>
        <p:nvSpPr>
          <p:cNvPr id="16" name="Стрелка вправо 15">
            <a:extLst>
              <a:ext uri="{FF2B5EF4-FFF2-40B4-BE49-F238E27FC236}">
                <a16:creationId xmlns:a16="http://schemas.microsoft.com/office/drawing/2014/main" id="{7B1856FF-1A3F-CB48-AF8F-5E8B007F969E}"/>
              </a:ext>
            </a:extLst>
          </p:cNvPr>
          <p:cNvSpPr/>
          <p:nvPr/>
        </p:nvSpPr>
        <p:spPr>
          <a:xfrm>
            <a:off x="5760933" y="1624994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>
            <a:extLst>
              <a:ext uri="{FF2B5EF4-FFF2-40B4-BE49-F238E27FC236}">
                <a16:creationId xmlns:a16="http://schemas.microsoft.com/office/drawing/2014/main" id="{EFA0EA48-1D83-2949-9DE1-C540A83A485C}"/>
              </a:ext>
            </a:extLst>
          </p:cNvPr>
          <p:cNvSpPr/>
          <p:nvPr/>
        </p:nvSpPr>
        <p:spPr>
          <a:xfrm>
            <a:off x="11445043" y="1670742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трелка вправо 21">
            <a:extLst>
              <a:ext uri="{FF2B5EF4-FFF2-40B4-BE49-F238E27FC236}">
                <a16:creationId xmlns:a16="http://schemas.microsoft.com/office/drawing/2014/main" id="{DF0E6637-A6AE-734C-B80F-4F69ABB81755}"/>
              </a:ext>
            </a:extLst>
          </p:cNvPr>
          <p:cNvSpPr/>
          <p:nvPr/>
        </p:nvSpPr>
        <p:spPr>
          <a:xfrm>
            <a:off x="171082" y="4768095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>
            <a:extLst>
              <a:ext uri="{FF2B5EF4-FFF2-40B4-BE49-F238E27FC236}">
                <a16:creationId xmlns:a16="http://schemas.microsoft.com/office/drawing/2014/main" id="{F95E7B88-FB0F-4540-B1B2-3C4D654DD35F}"/>
              </a:ext>
            </a:extLst>
          </p:cNvPr>
          <p:cNvSpPr/>
          <p:nvPr/>
        </p:nvSpPr>
        <p:spPr>
          <a:xfrm>
            <a:off x="5760933" y="4768095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3DFB852B-A1B7-2E4F-949B-028A62C2021D}"/>
              </a:ext>
            </a:extLst>
          </p:cNvPr>
          <p:cNvSpPr/>
          <p:nvPr/>
        </p:nvSpPr>
        <p:spPr>
          <a:xfrm>
            <a:off x="11454135" y="4768095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>
            <a:extLst>
              <a:ext uri="{FF2B5EF4-FFF2-40B4-BE49-F238E27FC236}">
                <a16:creationId xmlns:a16="http://schemas.microsoft.com/office/drawing/2014/main" id="{85E60ECA-8FCD-E543-AB9F-6368D4E4D13C}"/>
              </a:ext>
            </a:extLst>
          </p:cNvPr>
          <p:cNvSpPr/>
          <p:nvPr/>
        </p:nvSpPr>
        <p:spPr>
          <a:xfrm>
            <a:off x="185888" y="1624994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8048549-7DEA-E842-AE0B-FF5EE8ED1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35" y="3522804"/>
            <a:ext cx="4822707" cy="2960788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52F3A2F-8E76-264D-BBD6-E647B83CC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33" y="363023"/>
            <a:ext cx="4935114" cy="294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05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A3F07-E7A6-4845-91B2-34415056C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52" y="363023"/>
            <a:ext cx="4847390" cy="294412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431F7AB-29BD-1E45-B21D-560DFC16B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333" y="3428998"/>
            <a:ext cx="4935115" cy="3054355"/>
          </a:xfrm>
          <a:prstGeom prst="rect">
            <a:avLst/>
          </a:prstGeom>
        </p:spPr>
      </p:pic>
      <p:sp>
        <p:nvSpPr>
          <p:cNvPr id="16" name="Стрелка вправо 15">
            <a:extLst>
              <a:ext uri="{FF2B5EF4-FFF2-40B4-BE49-F238E27FC236}">
                <a16:creationId xmlns:a16="http://schemas.microsoft.com/office/drawing/2014/main" id="{7B1856FF-1A3F-CB48-AF8F-5E8B007F969E}"/>
              </a:ext>
            </a:extLst>
          </p:cNvPr>
          <p:cNvSpPr/>
          <p:nvPr/>
        </p:nvSpPr>
        <p:spPr>
          <a:xfrm>
            <a:off x="5760933" y="1624994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>
            <a:extLst>
              <a:ext uri="{FF2B5EF4-FFF2-40B4-BE49-F238E27FC236}">
                <a16:creationId xmlns:a16="http://schemas.microsoft.com/office/drawing/2014/main" id="{EFA0EA48-1D83-2949-9DE1-C540A83A485C}"/>
              </a:ext>
            </a:extLst>
          </p:cNvPr>
          <p:cNvSpPr/>
          <p:nvPr/>
        </p:nvSpPr>
        <p:spPr>
          <a:xfrm>
            <a:off x="11445043" y="1670742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трелка вправо 21">
            <a:extLst>
              <a:ext uri="{FF2B5EF4-FFF2-40B4-BE49-F238E27FC236}">
                <a16:creationId xmlns:a16="http://schemas.microsoft.com/office/drawing/2014/main" id="{DF0E6637-A6AE-734C-B80F-4F69ABB81755}"/>
              </a:ext>
            </a:extLst>
          </p:cNvPr>
          <p:cNvSpPr/>
          <p:nvPr/>
        </p:nvSpPr>
        <p:spPr>
          <a:xfrm>
            <a:off x="171082" y="4768095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>
            <a:extLst>
              <a:ext uri="{FF2B5EF4-FFF2-40B4-BE49-F238E27FC236}">
                <a16:creationId xmlns:a16="http://schemas.microsoft.com/office/drawing/2014/main" id="{F95E7B88-FB0F-4540-B1B2-3C4D654DD35F}"/>
              </a:ext>
            </a:extLst>
          </p:cNvPr>
          <p:cNvSpPr/>
          <p:nvPr/>
        </p:nvSpPr>
        <p:spPr>
          <a:xfrm>
            <a:off x="5760933" y="4768095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3DFB852B-A1B7-2E4F-949B-028A62C2021D}"/>
              </a:ext>
            </a:extLst>
          </p:cNvPr>
          <p:cNvSpPr/>
          <p:nvPr/>
        </p:nvSpPr>
        <p:spPr>
          <a:xfrm>
            <a:off x="11454135" y="4768095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>
            <a:extLst>
              <a:ext uri="{FF2B5EF4-FFF2-40B4-BE49-F238E27FC236}">
                <a16:creationId xmlns:a16="http://schemas.microsoft.com/office/drawing/2014/main" id="{85E60ECA-8FCD-E543-AB9F-6368D4E4D13C}"/>
              </a:ext>
            </a:extLst>
          </p:cNvPr>
          <p:cNvSpPr/>
          <p:nvPr/>
        </p:nvSpPr>
        <p:spPr>
          <a:xfrm>
            <a:off x="185888" y="1624994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938BF74-F808-054E-886E-6F2F36FA1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581" y="376503"/>
            <a:ext cx="4773600" cy="293064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4AFC10F-411A-BF4D-BDCB-85712FF13192}"/>
              </a:ext>
            </a:extLst>
          </p:cNvPr>
          <p:cNvSpPr/>
          <p:nvPr/>
        </p:nvSpPr>
        <p:spPr>
          <a:xfrm>
            <a:off x="6411913" y="313746"/>
            <a:ext cx="4857597" cy="3054355"/>
          </a:xfrm>
          <a:prstGeom prst="rect">
            <a:avLst/>
          </a:prstGeom>
          <a:noFill/>
          <a:ln w="28575">
            <a:solidFill>
              <a:srgbClr val="4C9BF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857597"/>
                      <a:gd name="connsiteY0" fmla="*/ 0 h 3054355"/>
                      <a:gd name="connsiteX1" fmla="*/ 645366 w 4857597"/>
                      <a:gd name="connsiteY1" fmla="*/ 0 h 3054355"/>
                      <a:gd name="connsiteX2" fmla="*/ 1193581 w 4857597"/>
                      <a:gd name="connsiteY2" fmla="*/ 0 h 3054355"/>
                      <a:gd name="connsiteX3" fmla="*/ 1984675 w 4857597"/>
                      <a:gd name="connsiteY3" fmla="*/ 0 h 3054355"/>
                      <a:gd name="connsiteX4" fmla="*/ 2630042 w 4857597"/>
                      <a:gd name="connsiteY4" fmla="*/ 0 h 3054355"/>
                      <a:gd name="connsiteX5" fmla="*/ 3275408 w 4857597"/>
                      <a:gd name="connsiteY5" fmla="*/ 0 h 3054355"/>
                      <a:gd name="connsiteX6" fmla="*/ 4066503 w 4857597"/>
                      <a:gd name="connsiteY6" fmla="*/ 0 h 3054355"/>
                      <a:gd name="connsiteX7" fmla="*/ 4857597 w 4857597"/>
                      <a:gd name="connsiteY7" fmla="*/ 0 h 3054355"/>
                      <a:gd name="connsiteX8" fmla="*/ 4857597 w 4857597"/>
                      <a:gd name="connsiteY8" fmla="*/ 671958 h 3054355"/>
                      <a:gd name="connsiteX9" fmla="*/ 4857597 w 4857597"/>
                      <a:gd name="connsiteY9" fmla="*/ 1221742 h 3054355"/>
                      <a:gd name="connsiteX10" fmla="*/ 4857597 w 4857597"/>
                      <a:gd name="connsiteY10" fmla="*/ 1771526 h 3054355"/>
                      <a:gd name="connsiteX11" fmla="*/ 4857597 w 4857597"/>
                      <a:gd name="connsiteY11" fmla="*/ 2382397 h 3054355"/>
                      <a:gd name="connsiteX12" fmla="*/ 4857597 w 4857597"/>
                      <a:gd name="connsiteY12" fmla="*/ 3054355 h 3054355"/>
                      <a:gd name="connsiteX13" fmla="*/ 4309382 w 4857597"/>
                      <a:gd name="connsiteY13" fmla="*/ 3054355 h 3054355"/>
                      <a:gd name="connsiteX14" fmla="*/ 3518288 w 4857597"/>
                      <a:gd name="connsiteY14" fmla="*/ 3054355 h 3054355"/>
                      <a:gd name="connsiteX15" fmla="*/ 2921498 w 4857597"/>
                      <a:gd name="connsiteY15" fmla="*/ 3054355 h 3054355"/>
                      <a:gd name="connsiteX16" fmla="*/ 2227555 w 4857597"/>
                      <a:gd name="connsiteY16" fmla="*/ 3054355 h 3054355"/>
                      <a:gd name="connsiteX17" fmla="*/ 1436461 w 4857597"/>
                      <a:gd name="connsiteY17" fmla="*/ 3054355 h 3054355"/>
                      <a:gd name="connsiteX18" fmla="*/ 742518 w 4857597"/>
                      <a:gd name="connsiteY18" fmla="*/ 3054355 h 3054355"/>
                      <a:gd name="connsiteX19" fmla="*/ 0 w 4857597"/>
                      <a:gd name="connsiteY19" fmla="*/ 3054355 h 3054355"/>
                      <a:gd name="connsiteX20" fmla="*/ 0 w 4857597"/>
                      <a:gd name="connsiteY20" fmla="*/ 2504571 h 3054355"/>
                      <a:gd name="connsiteX21" fmla="*/ 0 w 4857597"/>
                      <a:gd name="connsiteY21" fmla="*/ 1924244 h 3054355"/>
                      <a:gd name="connsiteX22" fmla="*/ 0 w 4857597"/>
                      <a:gd name="connsiteY22" fmla="*/ 1252286 h 3054355"/>
                      <a:gd name="connsiteX23" fmla="*/ 0 w 4857597"/>
                      <a:gd name="connsiteY23" fmla="*/ 641415 h 3054355"/>
                      <a:gd name="connsiteX24" fmla="*/ 0 w 4857597"/>
                      <a:gd name="connsiteY24" fmla="*/ 0 h 305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857597" h="3054355" extrusionOk="0">
                        <a:moveTo>
                          <a:pt x="0" y="0"/>
                        </a:moveTo>
                        <a:cubicBezTo>
                          <a:pt x="249723" y="-19270"/>
                          <a:pt x="469629" y="-4683"/>
                          <a:pt x="645366" y="0"/>
                        </a:cubicBezTo>
                        <a:cubicBezTo>
                          <a:pt x="821103" y="4683"/>
                          <a:pt x="955456" y="4745"/>
                          <a:pt x="1193581" y="0"/>
                        </a:cubicBezTo>
                        <a:cubicBezTo>
                          <a:pt x="1431707" y="-4745"/>
                          <a:pt x="1768517" y="20075"/>
                          <a:pt x="1984675" y="0"/>
                        </a:cubicBezTo>
                        <a:cubicBezTo>
                          <a:pt x="2200833" y="-20075"/>
                          <a:pt x="2364053" y="8989"/>
                          <a:pt x="2630042" y="0"/>
                        </a:cubicBezTo>
                        <a:cubicBezTo>
                          <a:pt x="2896031" y="-8989"/>
                          <a:pt x="3033275" y="-10754"/>
                          <a:pt x="3275408" y="0"/>
                        </a:cubicBezTo>
                        <a:cubicBezTo>
                          <a:pt x="3517541" y="10754"/>
                          <a:pt x="3764519" y="-10521"/>
                          <a:pt x="4066503" y="0"/>
                        </a:cubicBezTo>
                        <a:cubicBezTo>
                          <a:pt x="4368488" y="10521"/>
                          <a:pt x="4548088" y="-5666"/>
                          <a:pt x="4857597" y="0"/>
                        </a:cubicBezTo>
                        <a:cubicBezTo>
                          <a:pt x="4839437" y="177057"/>
                          <a:pt x="4837827" y="398471"/>
                          <a:pt x="4857597" y="671958"/>
                        </a:cubicBezTo>
                        <a:cubicBezTo>
                          <a:pt x="4877367" y="945445"/>
                          <a:pt x="4846977" y="968106"/>
                          <a:pt x="4857597" y="1221742"/>
                        </a:cubicBezTo>
                        <a:cubicBezTo>
                          <a:pt x="4868217" y="1475378"/>
                          <a:pt x="4833239" y="1562079"/>
                          <a:pt x="4857597" y="1771526"/>
                        </a:cubicBezTo>
                        <a:cubicBezTo>
                          <a:pt x="4881955" y="1980973"/>
                          <a:pt x="4887449" y="2241704"/>
                          <a:pt x="4857597" y="2382397"/>
                        </a:cubicBezTo>
                        <a:cubicBezTo>
                          <a:pt x="4827745" y="2523090"/>
                          <a:pt x="4830301" y="2874277"/>
                          <a:pt x="4857597" y="3054355"/>
                        </a:cubicBezTo>
                        <a:cubicBezTo>
                          <a:pt x="4685857" y="3035694"/>
                          <a:pt x="4449890" y="3041839"/>
                          <a:pt x="4309382" y="3054355"/>
                        </a:cubicBezTo>
                        <a:cubicBezTo>
                          <a:pt x="4168875" y="3066871"/>
                          <a:pt x="3699900" y="3023472"/>
                          <a:pt x="3518288" y="3054355"/>
                        </a:cubicBezTo>
                        <a:cubicBezTo>
                          <a:pt x="3336676" y="3085238"/>
                          <a:pt x="3145434" y="3050245"/>
                          <a:pt x="2921498" y="3054355"/>
                        </a:cubicBezTo>
                        <a:cubicBezTo>
                          <a:pt x="2697562" y="3058466"/>
                          <a:pt x="2415051" y="3066914"/>
                          <a:pt x="2227555" y="3054355"/>
                        </a:cubicBezTo>
                        <a:cubicBezTo>
                          <a:pt x="2040059" y="3041796"/>
                          <a:pt x="1692518" y="3052046"/>
                          <a:pt x="1436461" y="3054355"/>
                        </a:cubicBezTo>
                        <a:cubicBezTo>
                          <a:pt x="1180404" y="3056664"/>
                          <a:pt x="996673" y="3084610"/>
                          <a:pt x="742518" y="3054355"/>
                        </a:cubicBezTo>
                        <a:cubicBezTo>
                          <a:pt x="488363" y="3024100"/>
                          <a:pt x="359691" y="3019566"/>
                          <a:pt x="0" y="3054355"/>
                        </a:cubicBezTo>
                        <a:cubicBezTo>
                          <a:pt x="1164" y="2809863"/>
                          <a:pt x="8266" y="2734718"/>
                          <a:pt x="0" y="2504571"/>
                        </a:cubicBezTo>
                        <a:cubicBezTo>
                          <a:pt x="-8266" y="2274424"/>
                          <a:pt x="-4874" y="2072373"/>
                          <a:pt x="0" y="1924244"/>
                        </a:cubicBezTo>
                        <a:cubicBezTo>
                          <a:pt x="4874" y="1776115"/>
                          <a:pt x="11279" y="1486333"/>
                          <a:pt x="0" y="1252286"/>
                        </a:cubicBezTo>
                        <a:cubicBezTo>
                          <a:pt x="-11279" y="1018239"/>
                          <a:pt x="-17062" y="853677"/>
                          <a:pt x="0" y="641415"/>
                        </a:cubicBezTo>
                        <a:cubicBezTo>
                          <a:pt x="17062" y="429153"/>
                          <a:pt x="19423" y="2380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39392">
              <a:schemeClr val="accent1">
                <a:satMod val="175000"/>
                <a:alpha val="2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38B6537-F010-D04C-B3F7-569ECB468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35" y="3522804"/>
            <a:ext cx="4822707" cy="29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ED257F1-D751-7C4D-9DAF-D38AE8BA0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705" y="3556983"/>
            <a:ext cx="4773602" cy="2930641"/>
          </a:xfrm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BD3660C-3667-0F40-A978-1CFF08044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268" y="370376"/>
            <a:ext cx="4773602" cy="2930641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610D340-1EFC-BA44-8178-9D15C886C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270" y="3556983"/>
            <a:ext cx="4773600" cy="2930641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402B754-7D27-2949-8889-A5C922835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707" y="370375"/>
            <a:ext cx="4779071" cy="2934000"/>
          </a:xfrm>
          <a:prstGeom prst="rect">
            <a:avLst/>
          </a:prstGeom>
        </p:spPr>
      </p:pic>
      <p:sp>
        <p:nvSpPr>
          <p:cNvPr id="12" name="Стрелка вправо 11">
            <a:extLst>
              <a:ext uri="{FF2B5EF4-FFF2-40B4-BE49-F238E27FC236}">
                <a16:creationId xmlns:a16="http://schemas.microsoft.com/office/drawing/2014/main" id="{21C60FA4-3F54-F94B-A1E2-9C41CCCA8168}"/>
              </a:ext>
            </a:extLst>
          </p:cNvPr>
          <p:cNvSpPr/>
          <p:nvPr/>
        </p:nvSpPr>
        <p:spPr>
          <a:xfrm>
            <a:off x="5774980" y="1647614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>
            <a:extLst>
              <a:ext uri="{FF2B5EF4-FFF2-40B4-BE49-F238E27FC236}">
                <a16:creationId xmlns:a16="http://schemas.microsoft.com/office/drawing/2014/main" id="{C15A9E87-6512-BC42-AD2B-0A3357FE4B73}"/>
              </a:ext>
            </a:extLst>
          </p:cNvPr>
          <p:cNvSpPr/>
          <p:nvPr/>
        </p:nvSpPr>
        <p:spPr>
          <a:xfrm>
            <a:off x="11388048" y="1647614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>
            <a:extLst>
              <a:ext uri="{FF2B5EF4-FFF2-40B4-BE49-F238E27FC236}">
                <a16:creationId xmlns:a16="http://schemas.microsoft.com/office/drawing/2014/main" id="{FCB0FF20-CF3B-8F47-B843-92599FD27C69}"/>
              </a:ext>
            </a:extLst>
          </p:cNvPr>
          <p:cNvSpPr/>
          <p:nvPr/>
        </p:nvSpPr>
        <p:spPr>
          <a:xfrm>
            <a:off x="178389" y="4858651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>
            <a:extLst>
              <a:ext uri="{FF2B5EF4-FFF2-40B4-BE49-F238E27FC236}">
                <a16:creationId xmlns:a16="http://schemas.microsoft.com/office/drawing/2014/main" id="{26A8CEFF-78A3-3242-BBD0-CA0D965BF4A0}"/>
              </a:ext>
            </a:extLst>
          </p:cNvPr>
          <p:cNvSpPr/>
          <p:nvPr/>
        </p:nvSpPr>
        <p:spPr>
          <a:xfrm>
            <a:off x="5787840" y="4858652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>
            <a:extLst>
              <a:ext uri="{FF2B5EF4-FFF2-40B4-BE49-F238E27FC236}">
                <a16:creationId xmlns:a16="http://schemas.microsoft.com/office/drawing/2014/main" id="{647A2CB1-C91F-C04B-9D72-BFD5558510E9}"/>
              </a:ext>
            </a:extLst>
          </p:cNvPr>
          <p:cNvSpPr/>
          <p:nvPr/>
        </p:nvSpPr>
        <p:spPr>
          <a:xfrm>
            <a:off x="174035" y="1647614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632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6683D5-5EE6-6E49-9875-CC5E31ED4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9757"/>
            <a:ext cx="6477000" cy="729216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08366C"/>
                </a:solidFill>
              </a:rPr>
              <a:t>Альтернативные</a:t>
            </a:r>
            <a:r>
              <a:rPr lang="ru-RU" sz="4000" dirty="0"/>
              <a:t> </a:t>
            </a:r>
            <a:r>
              <a:rPr lang="ru-RU" sz="4000" b="1" dirty="0">
                <a:solidFill>
                  <a:srgbClr val="08366C"/>
                </a:solidFill>
              </a:rPr>
              <a:t>сценарии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603C90-F173-9949-8637-EA8B1406A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00" y="716972"/>
            <a:ext cx="4500410" cy="2821358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58A30B5-E8F5-E244-A335-E490DD448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182" y="3767736"/>
            <a:ext cx="4500410" cy="2830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B60CDB-FA91-8A40-931E-BB76F14B8717}"/>
              </a:ext>
            </a:extLst>
          </p:cNvPr>
          <p:cNvSpPr txBox="1"/>
          <p:nvPr/>
        </p:nvSpPr>
        <p:spPr>
          <a:xfrm>
            <a:off x="712799" y="3499084"/>
            <a:ext cx="440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8366C"/>
                </a:solidFill>
              </a:rPr>
              <a:t>Ошибка во время поиска клиента по ФИО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478344-08F4-5C4F-A9C8-8B5D9E84D0D3}"/>
              </a:ext>
            </a:extLst>
          </p:cNvPr>
          <p:cNvSpPr txBox="1"/>
          <p:nvPr/>
        </p:nvSpPr>
        <p:spPr>
          <a:xfrm>
            <a:off x="7235686" y="3512336"/>
            <a:ext cx="424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08366C"/>
                </a:solidFill>
              </a:rPr>
              <a:t>Прекращение формирования запроса на этапе отправки запроса в БКИ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B9164-A2D1-684F-ADF5-8B95848B7244}"/>
              </a:ext>
            </a:extLst>
          </p:cNvPr>
          <p:cNvSpPr txBox="1"/>
          <p:nvPr/>
        </p:nvSpPr>
        <p:spPr>
          <a:xfrm>
            <a:off x="3676182" y="6537093"/>
            <a:ext cx="592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8366C"/>
                </a:solidFill>
              </a:rPr>
              <a:t>Ошибка во время получения ответа от БКИ</a:t>
            </a: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6A1C70D-CC16-3C48-82F0-4858BC46B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432" y="795199"/>
            <a:ext cx="4504768" cy="276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72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C58347-A273-4E4D-990D-7999931D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7" y="-44732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8366C"/>
                </a:solidFill>
              </a:rPr>
              <a:t>Итоги: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FA5DF6-3BCF-B641-BB1D-551AB47FD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111" y="252582"/>
            <a:ext cx="10227212" cy="24324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1) </a:t>
            </a:r>
            <a:r>
              <a:rPr lang="ru-RU" sz="2400" dirty="0"/>
              <a:t>Проработаны </a:t>
            </a:r>
            <a:r>
              <a:rPr lang="ru-RU" sz="2400" dirty="0" err="1"/>
              <a:t>верхнеуровневые</a:t>
            </a:r>
            <a:r>
              <a:rPr lang="ru-RU" sz="2400" dirty="0"/>
              <a:t> концепты по проблемам большого затрата времени на сбор и заполнение данных по заявке и передачи документации руководителю в распечатанном виде; </a:t>
            </a:r>
          </a:p>
          <a:p>
            <a:pPr marL="0" indent="0">
              <a:buNone/>
            </a:pPr>
            <a:r>
              <a:rPr lang="en-US" sz="2400" dirty="0"/>
              <a:t>2</a:t>
            </a:r>
            <a:r>
              <a:rPr lang="ru-RU" sz="2400" dirty="0"/>
              <a:t>) Проработано более детально решение по проблеме с работой с БКИ: запрос можно сформировать автоматически, загрузив данные о клиенте из базы данных, а не формировать запрос вручную.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CBD587A-B7C3-8942-A961-2B0E46463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993" y="2652050"/>
            <a:ext cx="3869288" cy="406771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980B21-8CD0-E14E-9F3B-A2BD9BBD1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717" y="2652050"/>
            <a:ext cx="3814047" cy="4067713"/>
          </a:xfrm>
          <a:prstGeom prst="rect">
            <a:avLst/>
          </a:prstGeom>
        </p:spPr>
      </p:pic>
      <p:sp>
        <p:nvSpPr>
          <p:cNvPr id="14" name="Стрелка вправо 13">
            <a:extLst>
              <a:ext uri="{FF2B5EF4-FFF2-40B4-BE49-F238E27FC236}">
                <a16:creationId xmlns:a16="http://schemas.microsoft.com/office/drawing/2014/main" id="{2439739B-989C-5C4C-B1E1-7841BB7AEB6D}"/>
              </a:ext>
            </a:extLst>
          </p:cNvPr>
          <p:cNvSpPr/>
          <p:nvPr/>
        </p:nvSpPr>
        <p:spPr>
          <a:xfrm>
            <a:off x="5664524" y="4305588"/>
            <a:ext cx="862951" cy="456153"/>
          </a:xfrm>
          <a:prstGeom prst="rightArrow">
            <a:avLst/>
          </a:prstGeom>
          <a:solidFill>
            <a:srgbClr val="083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951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5F26A7-D678-3948-B177-3D62AF5E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0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8366C"/>
                </a:solidFill>
              </a:rPr>
              <a:t>Решаемые проблемы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F1A630-B4FC-0548-A51A-9286774F9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725" y="869031"/>
            <a:ext cx="5663275" cy="5119935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0B9D09A-395B-7044-8426-0457A3A72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082"/>
            <a:ext cx="6003472" cy="3083832"/>
          </a:xfrm>
        </p:spPr>
        <p:txBody>
          <a:bodyPr>
            <a:noAutofit/>
          </a:bodyPr>
          <a:lstStyle/>
          <a:p>
            <a:r>
              <a:rPr lang="ru-RU" dirty="0"/>
              <a:t>Большое количество времени затрачивается КМ на сбор и заполнение данных по заявке;</a:t>
            </a:r>
          </a:p>
          <a:p>
            <a:r>
              <a:rPr lang="ru-RU" dirty="0"/>
              <a:t>Большое количество времени затрачивается КИ на работу с БКИ;</a:t>
            </a:r>
          </a:p>
          <a:p>
            <a:r>
              <a:rPr lang="ru-RU" dirty="0"/>
              <a:t>Руководителю приносят документы по сделке в распечатанном виде.</a:t>
            </a:r>
          </a:p>
        </p:txBody>
      </p:sp>
    </p:spTree>
    <p:extLst>
      <p:ext uri="{BB962C8B-B14F-4D97-AF65-F5344CB8AC3E}">
        <p14:creationId xmlns:p14="http://schemas.microsoft.com/office/powerpoint/2010/main" val="2716252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4FCDD8-3D8A-5849-A947-1C6BD3A90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641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8366C"/>
                </a:solidFill>
              </a:rPr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827A1-4625-9C4F-824F-7E0AB8784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117"/>
            <a:ext cx="11353800" cy="1603375"/>
          </a:xfrm>
        </p:spPr>
        <p:txBody>
          <a:bodyPr/>
          <a:lstStyle/>
          <a:p>
            <a:pPr lvl="0"/>
            <a:r>
              <a:rPr lang="ru-RU" dirty="0"/>
              <a:t>Оптимизировать работу КМ с документами клиента.</a:t>
            </a:r>
          </a:p>
          <a:p>
            <a:pPr lvl="0"/>
            <a:r>
              <a:rPr lang="ru-RU" dirty="0"/>
              <a:t>Оптимизировать работу КИ с запросом в БКИ.</a:t>
            </a:r>
          </a:p>
          <a:p>
            <a:pPr lvl="0"/>
            <a:r>
              <a:rPr lang="ru-RU" dirty="0"/>
              <a:t>Оптимизировать работу Руководителя КП с согласованием сделок.</a:t>
            </a:r>
          </a:p>
          <a:p>
            <a:endParaRPr lang="ru-RU" dirty="0"/>
          </a:p>
        </p:txBody>
      </p:sp>
      <p:pic>
        <p:nvPicPr>
          <p:cNvPr id="1026" name="Picture 2" descr="How to Find Purpose in Your Work &amp;amp; Life | Elegant Themes Blog">
            <a:extLst>
              <a:ext uri="{FF2B5EF4-FFF2-40B4-BE49-F238E27FC236}">
                <a16:creationId xmlns:a16="http://schemas.microsoft.com/office/drawing/2014/main" id="{840393EE-BBE5-304B-A490-EF9675663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851" y="3196405"/>
            <a:ext cx="7192297" cy="329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90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FC77C0-64B6-F943-BD3F-FCF087A4B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rgbClr val="08366C"/>
                </a:solidFill>
              </a:rPr>
              <a:t>Автоматизация процесса</a:t>
            </a:r>
            <a:br>
              <a:rPr lang="ru-RU" b="1" dirty="0">
                <a:solidFill>
                  <a:srgbClr val="08366C"/>
                </a:solidFill>
              </a:rPr>
            </a:br>
            <a:r>
              <a:rPr lang="ru-RU" b="1" dirty="0">
                <a:solidFill>
                  <a:srgbClr val="08366C"/>
                </a:solidFill>
              </a:rPr>
              <a:t>1 этап – Создание </a:t>
            </a:r>
            <a:r>
              <a:rPr lang="en-US" b="1" dirty="0">
                <a:solidFill>
                  <a:srgbClr val="08366C"/>
                </a:solidFill>
              </a:rPr>
              <a:t>BPMN-</a:t>
            </a:r>
            <a:r>
              <a:rPr lang="ru-RU" b="1" dirty="0">
                <a:solidFill>
                  <a:srgbClr val="08366C"/>
                </a:solidFill>
              </a:rPr>
              <a:t>схемы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ADE16F-73B1-E343-A4B5-C6EEC5398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2" r="10888" b="11592"/>
          <a:stretch/>
        </p:blipFill>
        <p:spPr>
          <a:xfrm>
            <a:off x="7675917" y="3671668"/>
            <a:ext cx="4516083" cy="3186332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01FCAF3E-FB37-C846-B2B7-11A604F3A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36462"/>
            <a:ext cx="10289345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solidFill>
                  <a:srgbClr val="08366C"/>
                </a:solidFill>
              </a:rPr>
              <a:t>Полученные результаты:</a:t>
            </a:r>
          </a:p>
          <a:p>
            <a:pPr>
              <a:buFontTx/>
              <a:buChar char="-"/>
            </a:pPr>
            <a:r>
              <a:rPr lang="ru-RU" dirty="0"/>
              <a:t>Отображены роли и упорядочены действия относительно ролей;</a:t>
            </a:r>
          </a:p>
          <a:p>
            <a:pPr>
              <a:buFontTx/>
              <a:buChar char="-"/>
            </a:pPr>
            <a:r>
              <a:rPr lang="ru-RU" dirty="0"/>
              <a:t>Рассмотрены варианты развития событий.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3200" dirty="0">
                <a:solidFill>
                  <a:srgbClr val="08366C"/>
                </a:solidFill>
              </a:rPr>
              <a:t>➜</a:t>
            </a:r>
            <a:r>
              <a:rPr lang="ru-RU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ru-RU" b="1" dirty="0">
                <a:solidFill>
                  <a:srgbClr val="08366C"/>
                </a:solidFill>
              </a:rPr>
              <a:t>Проведен детальный анализ процесса и                 отображение его в виде схемы</a:t>
            </a:r>
          </a:p>
        </p:txBody>
      </p:sp>
    </p:spTree>
    <p:extLst>
      <p:ext uri="{BB962C8B-B14F-4D97-AF65-F5344CB8AC3E}">
        <p14:creationId xmlns:p14="http://schemas.microsoft.com/office/powerpoint/2010/main" val="373805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35F77-1A06-4846-8A97-AE724FA9B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195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8366C"/>
                </a:solidFill>
              </a:rPr>
              <a:t>Автоматизация процесса</a:t>
            </a:r>
            <a:br>
              <a:rPr lang="ru-RU" b="1" dirty="0">
                <a:solidFill>
                  <a:srgbClr val="08366C"/>
                </a:solidFill>
              </a:rPr>
            </a:br>
            <a:r>
              <a:rPr lang="en-US" b="1" dirty="0">
                <a:solidFill>
                  <a:srgbClr val="08366C"/>
                </a:solidFill>
              </a:rPr>
              <a:t>2</a:t>
            </a:r>
            <a:r>
              <a:rPr lang="ru-RU" b="1" dirty="0">
                <a:solidFill>
                  <a:srgbClr val="08366C"/>
                </a:solidFill>
              </a:rPr>
              <a:t> этап – Создание </a:t>
            </a:r>
            <a:r>
              <a:rPr lang="en" b="1" dirty="0">
                <a:solidFill>
                  <a:srgbClr val="08366C"/>
                </a:solidFill>
              </a:rPr>
              <a:t>ER-</a:t>
            </a:r>
            <a:r>
              <a:rPr lang="ru-RU" b="1" dirty="0">
                <a:solidFill>
                  <a:srgbClr val="08366C"/>
                </a:solidFill>
              </a:rPr>
              <a:t>диаграммы физической модели данных </a:t>
            </a:r>
          </a:p>
        </p:txBody>
      </p:sp>
      <p:pic>
        <p:nvPicPr>
          <p:cNvPr id="3076" name="Picture 4" descr="Database Management Illustration invite invite giveaway debutshot dribbble debut dribbble servers profile mangement database">
            <a:extLst>
              <a:ext uri="{FF2B5EF4-FFF2-40B4-BE49-F238E27FC236}">
                <a16:creationId xmlns:a16="http://schemas.microsoft.com/office/drawing/2014/main" id="{6FF933BD-E0DE-B142-B64D-059BC73A7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7" r="12384"/>
          <a:stretch/>
        </p:blipFill>
        <p:spPr bwMode="auto">
          <a:xfrm>
            <a:off x="8071523" y="2886891"/>
            <a:ext cx="4120477" cy="397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180B3EE-3BDC-994B-B554-A975EDD8A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383972"/>
            <a:ext cx="7430591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solidFill>
                  <a:srgbClr val="08366C"/>
                </a:solidFill>
              </a:rPr>
              <a:t>Полученные результаты:</a:t>
            </a:r>
          </a:p>
          <a:p>
            <a:pPr>
              <a:buFontTx/>
              <a:buChar char="-"/>
            </a:pPr>
            <a:r>
              <a:rPr lang="ru-RU" dirty="0"/>
              <a:t>Выделены сущности, атрибуты, связи и типы связей;</a:t>
            </a: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ru-RU" dirty="0">
                <a:solidFill>
                  <a:srgbClr val="08366C"/>
                </a:solidFill>
              </a:rPr>
              <a:t>➜ </a:t>
            </a:r>
            <a:r>
              <a:rPr lang="ru-RU" b="1" dirty="0">
                <a:solidFill>
                  <a:srgbClr val="08366C"/>
                </a:solidFill>
              </a:rPr>
              <a:t>Создана модель данных рассматриваемого процесса</a:t>
            </a:r>
          </a:p>
          <a:p>
            <a:pPr>
              <a:buFontTx/>
              <a:buChar char="-"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0946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C2ED-19BE-0344-B38B-C5F2EA6F3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rgbClr val="08366C"/>
                </a:solidFill>
              </a:rPr>
              <a:t>Автоматизация процесса</a:t>
            </a:r>
            <a:br>
              <a:rPr lang="ru-RU" b="1" dirty="0">
                <a:solidFill>
                  <a:srgbClr val="08366C"/>
                </a:solidFill>
              </a:rPr>
            </a:br>
            <a:r>
              <a:rPr lang="ru-RU" b="1" dirty="0">
                <a:solidFill>
                  <a:srgbClr val="08366C"/>
                </a:solidFill>
              </a:rPr>
              <a:t>3 этап – Интеграция</a:t>
            </a:r>
            <a:endParaRPr lang="ru-RU" dirty="0">
              <a:solidFill>
                <a:srgbClr val="08366C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2678C0-D284-134B-80C0-217862C55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022" y="3429000"/>
            <a:ext cx="5177978" cy="3434373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84A722A-934E-7F4E-97BE-9EBE09655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0526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solidFill>
                  <a:srgbClr val="08366C"/>
                </a:solidFill>
              </a:rPr>
              <a:t>Полученные результаты:</a:t>
            </a:r>
          </a:p>
          <a:p>
            <a:r>
              <a:rPr lang="ru-RU" dirty="0"/>
              <a:t>Описан интеграционный сценарий для получения данных из БКИ;</a:t>
            </a:r>
          </a:p>
          <a:p>
            <a:r>
              <a:rPr lang="ru-RU" dirty="0"/>
              <a:t>Описана структура сообщений запроса на получение данных из БКИ и ответа с данными от БКИ;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>
                <a:solidFill>
                  <a:srgbClr val="08366C"/>
                </a:solidFill>
              </a:rPr>
              <a:t>➜ </a:t>
            </a:r>
            <a:r>
              <a:rPr lang="ru-RU" b="1" dirty="0">
                <a:solidFill>
                  <a:srgbClr val="08366C"/>
                </a:solidFill>
              </a:rPr>
              <a:t>Проработано интеграционное взаимодействие </a:t>
            </a:r>
          </a:p>
          <a:p>
            <a:pPr marL="0" indent="0">
              <a:buNone/>
            </a:pPr>
            <a:r>
              <a:rPr lang="ru-RU" b="1" dirty="0">
                <a:solidFill>
                  <a:srgbClr val="08366C"/>
                </a:solidFill>
              </a:rPr>
              <a:t>с системой БКИ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2758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3162E-DB98-FE47-B0C6-73A1D6F4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90246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8366C"/>
                </a:solidFill>
              </a:rPr>
              <a:t>Автоматизация процесса</a:t>
            </a:r>
            <a:br>
              <a:rPr lang="ru-RU" b="1" dirty="0">
                <a:solidFill>
                  <a:srgbClr val="08366C"/>
                </a:solidFill>
              </a:rPr>
            </a:br>
            <a:r>
              <a:rPr lang="ru-RU" b="1" dirty="0">
                <a:solidFill>
                  <a:srgbClr val="08366C"/>
                </a:solidFill>
              </a:rPr>
              <a:t>4 этап – Описание </a:t>
            </a:r>
            <a:r>
              <a:rPr lang="en" b="1" dirty="0">
                <a:solidFill>
                  <a:srgbClr val="08366C"/>
                </a:solidFill>
              </a:rPr>
              <a:t>Use Case</a:t>
            </a:r>
            <a:r>
              <a:rPr lang="ru-RU" b="1" dirty="0">
                <a:solidFill>
                  <a:srgbClr val="08366C"/>
                </a:solidFill>
              </a:rPr>
              <a:t> и создание макетов экранных форм</a:t>
            </a:r>
          </a:p>
        </p:txBody>
      </p:sp>
      <p:pic>
        <p:nvPicPr>
          <p:cNvPr id="4100" name="Picture 4" descr="Optician | Use Case | TIMIFY Malta">
            <a:extLst>
              <a:ext uri="{FF2B5EF4-FFF2-40B4-BE49-F238E27FC236}">
                <a16:creationId xmlns:a16="http://schemas.microsoft.com/office/drawing/2014/main" id="{0A9E540B-DB72-7E4B-BFD7-50D33FDB6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260" y="3282043"/>
            <a:ext cx="6172739" cy="359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760B563D-CF8A-1642-9353-F9E0E9268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9155"/>
            <a:ext cx="79629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rgbClr val="08366C"/>
                </a:solidFill>
              </a:rPr>
              <a:t>Полученные результаты:</a:t>
            </a:r>
          </a:p>
          <a:p>
            <a:r>
              <a:rPr lang="ru-RU" dirty="0"/>
              <a:t>Описан пользовательский сценарий "Получение кредитной истории клиента из БКИ";</a:t>
            </a:r>
          </a:p>
          <a:p>
            <a:r>
              <a:rPr lang="ru-RU" dirty="0"/>
              <a:t>Спроектированы макеты экранных форм</a:t>
            </a:r>
            <a:r>
              <a:rPr lang="en-US" dirty="0"/>
              <a:t>. </a:t>
            </a:r>
            <a:r>
              <a:rPr lang="ru-RU" dirty="0"/>
              <a:t>             </a:t>
            </a:r>
            <a:r>
              <a:rPr lang="ru-RU" sz="2400" i="1" dirty="0"/>
              <a:t>А вот на этом остановимся поподробнее)</a:t>
            </a:r>
            <a:endParaRPr lang="en-US" sz="2400" i="1" dirty="0"/>
          </a:p>
          <a:p>
            <a:pPr marL="0" indent="0">
              <a:buNone/>
            </a:pPr>
            <a:r>
              <a:rPr lang="ru-RU" dirty="0"/>
              <a:t> 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5834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1D4F9-DDFF-344F-9B66-26CEE585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08366C"/>
                </a:solidFill>
              </a:rPr>
              <a:t>Создание макетов экранных форм</a:t>
            </a:r>
            <a:endParaRPr lang="ru-RU" dirty="0">
              <a:solidFill>
                <a:srgbClr val="08366C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DEED96-512B-4143-9DBB-0B6E27729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Проблема: </a:t>
            </a:r>
          </a:p>
          <a:p>
            <a:r>
              <a:rPr lang="ru-RU" dirty="0"/>
              <a:t>По каждому клиенту нужно вручную формировать запрос в БКИ через устаревшие системы;</a:t>
            </a:r>
          </a:p>
          <a:p>
            <a:pPr marL="0" indent="0">
              <a:buNone/>
            </a:pPr>
            <a:r>
              <a:rPr lang="ru-RU" b="1" dirty="0">
                <a:solidFill>
                  <a:srgbClr val="08366C"/>
                </a:solidFill>
              </a:rPr>
              <a:t>Решение: </a:t>
            </a:r>
          </a:p>
          <a:p>
            <a:r>
              <a:rPr lang="ru-RU" dirty="0"/>
              <a:t>Запрос можно сформировать автоматически,                        загрузив информацию о клиенте из                                                 базы данных;</a:t>
            </a:r>
          </a:p>
        </p:txBody>
      </p:sp>
      <p:pic>
        <p:nvPicPr>
          <p:cNvPr id="5122" name="Picture 2" descr="Как и зачем писать Use Cases | DOU">
            <a:extLst>
              <a:ext uri="{FF2B5EF4-FFF2-40B4-BE49-F238E27FC236}">
                <a16:creationId xmlns:a16="http://schemas.microsoft.com/office/drawing/2014/main" id="{2750EBBC-8A4E-B94D-99AA-C1C0C649F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586" y="3407674"/>
            <a:ext cx="3913414" cy="345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520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FB76005-5CDB-8B4C-BA03-8AA681116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7528" y="411322"/>
            <a:ext cx="4779073" cy="29340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17F7C3-7015-DD4E-9A3B-C6ADD5BE8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08" y="3564202"/>
            <a:ext cx="4773600" cy="2930641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F256E8B-C84A-7949-8B07-CD382E856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99" y="363157"/>
            <a:ext cx="4773600" cy="2930640"/>
          </a:xfrm>
          <a:prstGeom prst="rect">
            <a:avLst/>
          </a:prstGeom>
        </p:spPr>
      </p:pic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BA781622-0C9F-4140-B8A5-D9C2C67ED773}"/>
              </a:ext>
            </a:extLst>
          </p:cNvPr>
          <p:cNvSpPr/>
          <p:nvPr/>
        </p:nvSpPr>
        <p:spPr>
          <a:xfrm>
            <a:off x="5812608" y="1640395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>
            <a:extLst>
              <a:ext uri="{FF2B5EF4-FFF2-40B4-BE49-F238E27FC236}">
                <a16:creationId xmlns:a16="http://schemas.microsoft.com/office/drawing/2014/main" id="{D84E0C0E-539E-3444-917C-E6DB7FAF0E4E}"/>
              </a:ext>
            </a:extLst>
          </p:cNvPr>
          <p:cNvSpPr/>
          <p:nvPr/>
        </p:nvSpPr>
        <p:spPr>
          <a:xfrm>
            <a:off x="11394738" y="1640394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>
            <a:extLst>
              <a:ext uri="{FF2B5EF4-FFF2-40B4-BE49-F238E27FC236}">
                <a16:creationId xmlns:a16="http://schemas.microsoft.com/office/drawing/2014/main" id="{08353D30-E7FF-5D4E-B32C-2F9B34E3B1ED}"/>
              </a:ext>
            </a:extLst>
          </p:cNvPr>
          <p:cNvSpPr/>
          <p:nvPr/>
        </p:nvSpPr>
        <p:spPr>
          <a:xfrm>
            <a:off x="365042" y="4841442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>
            <a:extLst>
              <a:ext uri="{FF2B5EF4-FFF2-40B4-BE49-F238E27FC236}">
                <a16:creationId xmlns:a16="http://schemas.microsoft.com/office/drawing/2014/main" id="{BE136244-825A-0643-84BA-492394B2F7C5}"/>
              </a:ext>
            </a:extLst>
          </p:cNvPr>
          <p:cNvSpPr/>
          <p:nvPr/>
        </p:nvSpPr>
        <p:spPr>
          <a:xfrm>
            <a:off x="8752327" y="4841442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0A2C47A-4FD4-F640-AB36-691EC2D70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000" y="3514605"/>
            <a:ext cx="4776319" cy="2991600"/>
          </a:xfrm>
          <a:prstGeom prst="rect">
            <a:avLst/>
          </a:prstGeom>
        </p:spPr>
      </p:pic>
      <p:sp>
        <p:nvSpPr>
          <p:cNvPr id="15" name="Стрелка вправо 14">
            <a:extLst>
              <a:ext uri="{FF2B5EF4-FFF2-40B4-BE49-F238E27FC236}">
                <a16:creationId xmlns:a16="http://schemas.microsoft.com/office/drawing/2014/main" id="{25A6D0D3-0113-D840-9B05-2DCAFC3C846D}"/>
              </a:ext>
            </a:extLst>
          </p:cNvPr>
          <p:cNvSpPr/>
          <p:nvPr/>
        </p:nvSpPr>
        <p:spPr>
          <a:xfrm>
            <a:off x="5890101" y="4841442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>
            <a:extLst>
              <a:ext uri="{FF2B5EF4-FFF2-40B4-BE49-F238E27FC236}">
                <a16:creationId xmlns:a16="http://schemas.microsoft.com/office/drawing/2014/main" id="{0BFAA1B3-7F42-7C49-B8A2-B2949186865F}"/>
              </a:ext>
            </a:extLst>
          </p:cNvPr>
          <p:cNvSpPr/>
          <p:nvPr/>
        </p:nvSpPr>
        <p:spPr>
          <a:xfrm>
            <a:off x="11402928" y="4841442"/>
            <a:ext cx="566783" cy="376163"/>
          </a:xfrm>
          <a:prstGeom prst="rightArrow">
            <a:avLst/>
          </a:prstGeom>
          <a:solidFill>
            <a:srgbClr val="60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96605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</TotalTime>
  <Words>335</Words>
  <Application>Microsoft Macintosh PowerPoint</Application>
  <PresentationFormat>Широкоэкранный</PresentationFormat>
  <Paragraphs>46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Тема Office</vt:lpstr>
      <vt:lpstr>Автоматизация процесса "Получение кредита в банке" </vt:lpstr>
      <vt:lpstr>Решаемые проблемы</vt:lpstr>
      <vt:lpstr>Цели</vt:lpstr>
      <vt:lpstr>Автоматизация процесса 1 этап – Создание BPMN-схемы</vt:lpstr>
      <vt:lpstr>Автоматизация процесса 2 этап – Создание ER-диаграммы физической модели данных </vt:lpstr>
      <vt:lpstr>Автоматизация процесса 3 этап – Интеграция</vt:lpstr>
      <vt:lpstr>Автоматизация процесса 4 этап – Описание Use Case и создание макетов экранных форм</vt:lpstr>
      <vt:lpstr>Создание макетов экранных форм</vt:lpstr>
      <vt:lpstr>Презентация PowerPoint</vt:lpstr>
      <vt:lpstr>Презентация PowerPoint</vt:lpstr>
      <vt:lpstr>Презентация PowerPoint</vt:lpstr>
      <vt:lpstr>Презентация PowerPoint</vt:lpstr>
      <vt:lpstr>Альтернативные сценарии</vt:lpstr>
      <vt:lpstr>Итоги: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Автоматизация процесса "Получение кредита в банке" </dc:title>
  <dc:creator>Анастасия Куликова</dc:creator>
  <cp:lastModifiedBy>Анастасия Куликова</cp:lastModifiedBy>
  <cp:revision>24</cp:revision>
  <dcterms:created xsi:type="dcterms:W3CDTF">2021-07-02T09:25:08Z</dcterms:created>
  <dcterms:modified xsi:type="dcterms:W3CDTF">2021-07-13T15:10:41Z</dcterms:modified>
</cp:coreProperties>
</file>